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6DC7E-DC82-4E05-9257-BC1295D4EE77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2B486-4C4A-4ED0-BEE9-529AE94A30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B486-4C4A-4ED0-BEE9-529AE94A30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73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B486-4C4A-4ED0-BEE9-529AE94A306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82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E40EDE3-0A30-42FA-8730-2BCFA658597B}" type="datetimeFigureOut">
              <a:rPr lang="uk-UA" smtClean="0"/>
              <a:t>08.06.2015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67E940F-EC47-4E15-AACB-ABEFC9BFD87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780928"/>
            <a:ext cx="5064953" cy="1695631"/>
          </a:xfrm>
        </p:spPr>
        <p:txBody>
          <a:bodyPr>
            <a:noAutofit/>
          </a:bodyPr>
          <a:lstStyle/>
          <a:p>
            <a:r>
              <a:rPr lang="uk-UA" sz="6600" dirty="0" smtClean="0"/>
              <a:t>Презентація на тему:</a:t>
            </a:r>
            <a:br>
              <a:rPr lang="uk-UA" sz="6600" dirty="0" smtClean="0"/>
            </a:br>
            <a:r>
              <a:rPr lang="uk-UA" sz="6600" dirty="0" smtClean="0"/>
              <a:t>ВІЛ-інфекція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1783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4860032" cy="5544616"/>
          </a:xfrm>
        </p:spPr>
        <p:txBody>
          <a:bodyPr>
            <a:normAutofit lnSpcReduction="10000"/>
          </a:bodyPr>
          <a:lstStyle/>
          <a:p>
            <a:r>
              <a:rPr lang="uk-UA" sz="2000" dirty="0">
                <a:latin typeface="Arial Narrow" pitchFamily="34" charset="0"/>
              </a:rPr>
              <a:t>У </a:t>
            </a:r>
            <a:r>
              <a:rPr lang="uk-UA" sz="2200" dirty="0">
                <a:latin typeface="Arial Narrow" pitchFamily="34" charset="0"/>
              </a:rPr>
              <a:t>більшості людей після зараження ВІЛ не спостерігається жодних симптомів. Іноді за кілька днів після інфікування з'являються симптоми, що нагадують грип:</a:t>
            </a:r>
          </a:p>
          <a:p>
            <a:r>
              <a:rPr lang="uk-UA" sz="2200" dirty="0">
                <a:latin typeface="Arial Narrow" pitchFamily="34" charset="0"/>
              </a:rPr>
              <a:t> </a:t>
            </a:r>
            <a:r>
              <a:rPr lang="uk-UA" sz="2200" dirty="0" smtClean="0">
                <a:latin typeface="Arial Narrow" pitchFamily="34" charset="0"/>
              </a:rPr>
              <a:t>- збільшення </a:t>
            </a:r>
            <a:r>
              <a:rPr lang="uk-UA" sz="2200" dirty="0">
                <a:latin typeface="Arial Narrow" pitchFamily="34" charset="0"/>
              </a:rPr>
              <a:t>лімфовузлів,</a:t>
            </a:r>
          </a:p>
          <a:p>
            <a:r>
              <a:rPr lang="uk-UA" sz="2200" dirty="0">
                <a:latin typeface="Arial Narrow" pitchFamily="34" charset="0"/>
              </a:rPr>
              <a:t> </a:t>
            </a:r>
            <a:r>
              <a:rPr lang="uk-UA" sz="2200" dirty="0" smtClean="0">
                <a:latin typeface="Arial Narrow" pitchFamily="34" charset="0"/>
              </a:rPr>
              <a:t>- лихоманка</a:t>
            </a:r>
            <a:r>
              <a:rPr lang="uk-UA" sz="2200" dirty="0">
                <a:latin typeface="Arial Narrow" pitchFamily="34" charset="0"/>
              </a:rPr>
              <a:t>,</a:t>
            </a:r>
          </a:p>
          <a:p>
            <a:r>
              <a:rPr lang="uk-UA" sz="2200" dirty="0" smtClean="0">
                <a:latin typeface="Arial Narrow" pitchFamily="34" charset="0"/>
              </a:rPr>
              <a:t>- втрата </a:t>
            </a:r>
            <a:r>
              <a:rPr lang="uk-UA" sz="2200" dirty="0">
                <a:latin typeface="Arial Narrow" pitchFamily="34" charset="0"/>
              </a:rPr>
              <a:t>10% ваги тіла впродовж двох місяців,</a:t>
            </a:r>
          </a:p>
          <a:p>
            <a:r>
              <a:rPr lang="uk-UA" sz="2200" dirty="0">
                <a:latin typeface="Arial Narrow" pitchFamily="34" charset="0"/>
              </a:rPr>
              <a:t> </a:t>
            </a:r>
            <a:r>
              <a:rPr lang="uk-UA" sz="2200" dirty="0" smtClean="0">
                <a:latin typeface="Arial Narrow" pitchFamily="34" charset="0"/>
              </a:rPr>
              <a:t>- слабкість</a:t>
            </a:r>
            <a:r>
              <a:rPr lang="uk-UA" sz="2200" dirty="0">
                <a:latin typeface="Arial Narrow" pitchFamily="34" charset="0"/>
              </a:rPr>
              <a:t>. </a:t>
            </a:r>
          </a:p>
          <a:p>
            <a:r>
              <a:rPr lang="uk-UA" sz="2200" dirty="0">
                <a:latin typeface="Arial Narrow" pitchFamily="34" charset="0"/>
              </a:rPr>
              <a:t>Проте ці симптоми за кілька тижнів минають самі по собі. </a:t>
            </a:r>
            <a:r>
              <a:rPr lang="uk-UA" sz="2200" dirty="0" err="1">
                <a:latin typeface="Arial Narrow" pitchFamily="34" charset="0"/>
              </a:rPr>
              <a:t>Безсимптомний</a:t>
            </a:r>
            <a:r>
              <a:rPr lang="uk-UA" sz="2200" dirty="0">
                <a:latin typeface="Arial Narrow" pitchFamily="34" charset="0"/>
              </a:rPr>
              <a:t> етап розвитку хвороби може тривати до 10 років.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Клінічна картина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6" y="1550015"/>
            <a:ext cx="3700593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764704"/>
            <a:ext cx="7680960" cy="5422736"/>
          </a:xfrm>
        </p:spPr>
        <p:txBody>
          <a:bodyPr>
            <a:noAutofit/>
          </a:bodyPr>
          <a:lstStyle/>
          <a:p>
            <a:r>
              <a:rPr lang="uk-UA" sz="3200" dirty="0" smtClean="0"/>
              <a:t>інкубаційний </a:t>
            </a:r>
            <a:r>
              <a:rPr lang="uk-UA" sz="3200" dirty="0" err="1" smtClean="0"/>
              <a:t>період–</a:t>
            </a:r>
            <a:r>
              <a:rPr lang="uk-UA" sz="3200" dirty="0" smtClean="0"/>
              <a:t> </a:t>
            </a:r>
            <a:r>
              <a:rPr lang="uk-UA" sz="3200" dirty="0"/>
              <a:t>може складати від 3 тижнів до 3 місяців, в окремих випадках подовжується до року. В цей час йде активне розмноження вірусу, але імунна відповідь на нього поки відсутня. Інкубаційний період ВІЛ закінчується або клінікою гострої ВІЛ-інфекції, або появою в крові ВІЛ-антитіл. На Цій стадії підставою для діагностики ВІЛ-інфекції є виявлення вірусу (антигенів або часток ДНК) в сироватку крові.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6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2816922"/>
            <a:ext cx="9036496" cy="4077072"/>
          </a:xfrm>
        </p:spPr>
        <p:txBody>
          <a:bodyPr>
            <a:noAutofit/>
          </a:bodyPr>
          <a:lstStyle/>
          <a:p>
            <a:r>
              <a:rPr lang="uk-UA" sz="2200" dirty="0">
                <a:latin typeface="Arial Narrow" pitchFamily="34" charset="0"/>
              </a:rPr>
              <a:t>Через приблизно 3-6 тижнів з моменту зараження настає </a:t>
            </a:r>
            <a:r>
              <a:rPr lang="uk-UA" sz="2200" u="sng" dirty="0">
                <a:latin typeface="Arial Narrow" pitchFamily="34" charset="0"/>
              </a:rPr>
              <a:t>гостра гарячкова фаза</a:t>
            </a:r>
            <a:r>
              <a:rPr lang="uk-UA" sz="2200" dirty="0">
                <a:latin typeface="Arial Narrow" pitchFamily="34" charset="0"/>
              </a:rPr>
              <a:t>. Проявляється вона не у всіх ВІЛ- інфікованих, тільки у 50-70 %. У решті частини хворих інкубаційний період змінює </a:t>
            </a:r>
            <a:r>
              <a:rPr lang="uk-UA" sz="2200" dirty="0" err="1">
                <a:latin typeface="Arial Narrow" pitchFamily="34" charset="0"/>
              </a:rPr>
              <a:t>безсимптомна</a:t>
            </a:r>
            <a:r>
              <a:rPr lang="uk-UA" sz="2200" dirty="0">
                <a:latin typeface="Arial Narrow" pitchFamily="34" charset="0"/>
              </a:rPr>
              <a:t> фаза. Симптоми ВІЛ у гострій гарячковій фазі має неспецифічні прояви, такі як: лихоманка: підвищення температури, в більшості випадків до  37,5 градусів (так званий </a:t>
            </a:r>
            <a:r>
              <a:rPr lang="uk-UA" sz="2200" dirty="0" err="1">
                <a:latin typeface="Arial Narrow" pitchFamily="34" charset="0"/>
              </a:rPr>
              <a:t>субфебрилітет</a:t>
            </a:r>
            <a:r>
              <a:rPr lang="uk-UA" sz="2200" dirty="0">
                <a:latin typeface="Arial Narrow" pitchFamily="34" charset="0"/>
              </a:rPr>
              <a:t>); болісність в горлі; лімфовузли під пахвами та у паху збільшуються, утворюючи болісні припухлості; больові відчуття в області голови і очей; болісність  в суглобах і м’язах; нездужання, сонливість, схуднення, втрата апетиту; блювота, нудота, діарея; зміни на шкірі: висипання, поява </a:t>
            </a:r>
            <a:r>
              <a:rPr lang="uk-UA" sz="2200" dirty="0" smtClean="0">
                <a:latin typeface="Arial Narrow" pitchFamily="34" charset="0"/>
              </a:rPr>
              <a:t>виразок</a:t>
            </a:r>
            <a:r>
              <a:rPr lang="uk-UA" sz="2200" dirty="0">
                <a:latin typeface="Arial Narrow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40054" cy="2120280"/>
          </a:xfrm>
        </p:spPr>
        <p:txBody>
          <a:bodyPr>
            <a:noAutofit/>
          </a:bodyPr>
          <a:lstStyle/>
          <a:p>
            <a:r>
              <a:rPr lang="uk-UA" sz="2400" dirty="0"/>
              <a:t>Виділяються </a:t>
            </a:r>
            <a:r>
              <a:rPr lang="uk-UA" sz="2400" dirty="0" smtClean="0"/>
              <a:t>п’ять </a:t>
            </a:r>
            <a:r>
              <a:rPr lang="uk-UA" sz="2400" dirty="0"/>
              <a:t>стадії ВІЛ-інфекції</a:t>
            </a:r>
            <a:r>
              <a:rPr lang="uk-UA" sz="2400" dirty="0" smtClean="0"/>
              <a:t>: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- Стадія </a:t>
            </a:r>
            <a:r>
              <a:rPr lang="uk-UA" sz="2400" dirty="0"/>
              <a:t>гострого захворювання</a:t>
            </a:r>
            <a:br>
              <a:rPr lang="uk-UA" sz="2400" dirty="0"/>
            </a:br>
            <a:r>
              <a:rPr lang="uk-UA" sz="2400" dirty="0"/>
              <a:t>- </a:t>
            </a:r>
            <a:r>
              <a:rPr lang="uk-UA" sz="2400" dirty="0" err="1" smtClean="0"/>
              <a:t>Безсимптомне</a:t>
            </a:r>
            <a:r>
              <a:rPr lang="uk-UA" sz="2400" dirty="0" smtClean="0"/>
              <a:t> </a:t>
            </a:r>
            <a:r>
              <a:rPr lang="uk-UA" sz="2400" dirty="0"/>
              <a:t>носіння.</a:t>
            </a:r>
            <a:br>
              <a:rPr lang="uk-UA" sz="2400" dirty="0"/>
            </a:br>
            <a:r>
              <a:rPr lang="uk-UA" sz="2400" dirty="0" smtClean="0"/>
              <a:t>- Хвороба </a:t>
            </a:r>
            <a:r>
              <a:rPr lang="uk-UA" sz="2400" dirty="0"/>
              <a:t>по типу </a:t>
            </a:r>
            <a:r>
              <a:rPr lang="uk-UA" sz="2400" dirty="0" err="1"/>
              <a:t>генералізованої</a:t>
            </a:r>
            <a:r>
              <a:rPr lang="uk-UA" sz="2400" dirty="0"/>
              <a:t> лімфаденопатії.</a:t>
            </a:r>
            <a:br>
              <a:rPr lang="uk-UA" sz="2400" dirty="0"/>
            </a:br>
            <a:r>
              <a:rPr lang="uk-UA" sz="2400" dirty="0" smtClean="0"/>
              <a:t>- </a:t>
            </a:r>
            <a:r>
              <a:rPr lang="uk-UA" sz="2400" dirty="0" err="1" smtClean="0"/>
              <a:t>СНІД-асоційований</a:t>
            </a:r>
            <a:r>
              <a:rPr lang="uk-UA" sz="2400" dirty="0" smtClean="0"/>
              <a:t> </a:t>
            </a:r>
            <a:r>
              <a:rPr lang="uk-UA" sz="2400" dirty="0"/>
              <a:t>комплекс.</a:t>
            </a:r>
            <a:br>
              <a:rPr lang="uk-UA" sz="2400" dirty="0"/>
            </a:br>
            <a:r>
              <a:rPr lang="uk-UA" sz="2400" dirty="0" smtClean="0"/>
              <a:t>- Власне </a:t>
            </a:r>
            <a:r>
              <a:rPr lang="uk-UA" sz="2400" dirty="0"/>
              <a:t>СНІД, що має летальний наслідок.</a:t>
            </a:r>
          </a:p>
        </p:txBody>
      </p:sp>
    </p:spTree>
    <p:extLst>
      <p:ext uri="{BB962C8B-B14F-4D97-AF65-F5344CB8AC3E}">
        <p14:creationId xmlns:p14="http://schemas.microsoft.com/office/powerpoint/2010/main" val="12226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>
            <a:normAutofit/>
          </a:bodyPr>
          <a:lstStyle/>
          <a:p>
            <a:r>
              <a:rPr lang="uk-UA" sz="2400" dirty="0"/>
              <a:t>Латентний період характеризується відсутністю проявів хвороби. По суті, він представляє собою </a:t>
            </a:r>
            <a:r>
              <a:rPr lang="uk-UA" sz="2400" dirty="0" err="1"/>
              <a:t>безсимптомне</a:t>
            </a:r>
            <a:r>
              <a:rPr lang="uk-UA" sz="2400" dirty="0"/>
              <a:t> носіння. Термін цього періоду – від кількох місяців до кількох (5-15) років. У дітей відмічається більш короткий термін інкубації, і клінічні прояви захворювання у них виникають значно раніше (тижні, місяці). Специфічні серологічні реакції з використанням спеціальних діагностичних тестів дозволили встановити групу клінічно здорових осіб, які мають антитіла до ВІЛ. Ці люди знаходяться в стадії </a:t>
            </a:r>
            <a:r>
              <a:rPr lang="uk-UA" sz="2400" dirty="0" err="1"/>
              <a:t>безсимптомного</a:t>
            </a:r>
            <a:r>
              <a:rPr lang="uk-UA" sz="2400" dirty="0"/>
              <a:t> носіння, або інкубації, і можуть бути джерелом інфікування інших людей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1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4536504" cy="6408712"/>
          </a:xfrm>
        </p:spPr>
        <p:txBody>
          <a:bodyPr>
            <a:noAutofit/>
          </a:bodyPr>
          <a:lstStyle/>
          <a:p>
            <a:r>
              <a:rPr lang="uk-UA" sz="2100" dirty="0">
                <a:latin typeface="Arial Narrow" pitchFamily="34" charset="0"/>
              </a:rPr>
              <a:t>По закінченню інкубаційного періоду настає фаза, яка характеризується як </a:t>
            </a:r>
            <a:r>
              <a:rPr lang="uk-UA" sz="2100" u="sng" dirty="0" err="1">
                <a:latin typeface="Arial Narrow" pitchFamily="34" charset="0"/>
              </a:rPr>
              <a:t>генералізована</a:t>
            </a:r>
            <a:r>
              <a:rPr lang="uk-UA" sz="2100" u="sng" dirty="0">
                <a:latin typeface="Arial Narrow" pitchFamily="34" charset="0"/>
              </a:rPr>
              <a:t> лімфаденопатія </a:t>
            </a:r>
            <a:r>
              <a:rPr lang="uk-UA" sz="2100" dirty="0">
                <a:latin typeface="Arial Narrow" pitchFamily="34" charset="0"/>
              </a:rPr>
              <a:t>(</a:t>
            </a:r>
            <a:r>
              <a:rPr lang="uk-UA" sz="2100" dirty="0" err="1">
                <a:latin typeface="Arial Narrow" pitchFamily="34" charset="0"/>
              </a:rPr>
              <a:t>персистуюча</a:t>
            </a:r>
            <a:r>
              <a:rPr lang="uk-UA" sz="2100" dirty="0">
                <a:latin typeface="Arial Narrow" pitchFamily="34" charset="0"/>
              </a:rPr>
              <a:t> </a:t>
            </a:r>
            <a:r>
              <a:rPr lang="uk-UA" sz="2100" dirty="0" err="1">
                <a:latin typeface="Arial Narrow" pitchFamily="34" charset="0"/>
              </a:rPr>
              <a:t>генералізована</a:t>
            </a:r>
            <a:r>
              <a:rPr lang="uk-UA" sz="2100" dirty="0">
                <a:latin typeface="Arial Narrow" pitchFamily="34" charset="0"/>
              </a:rPr>
              <a:t> лімфаденопатія, синдром </a:t>
            </a:r>
            <a:r>
              <a:rPr lang="uk-UA" sz="2100" dirty="0" smtClean="0">
                <a:latin typeface="Arial Narrow" pitchFamily="34" charset="0"/>
              </a:rPr>
              <a:t>лімфаденопатії). </a:t>
            </a:r>
            <a:r>
              <a:rPr lang="uk-UA" sz="2100" dirty="0">
                <a:latin typeface="Arial Narrow" pitchFamily="34" charset="0"/>
              </a:rPr>
              <a:t>Вважається, що ця стадія є перехідною в розвитку інфекційного процесу. У хворих на декількох ділянках тіла збільшуються лімфатичні вузли (не менше двох груп лімфатичних вузлів за виключенням пахової області). Лімфовузли при пальпації не болючі або слабко болючі, з оточуючою клітковиною не пов`язані, їх рухливість зберігається, розмір до 1-3 см в діаметрі. </a:t>
            </a:r>
            <a:r>
              <a:rPr lang="uk-UA" sz="2100" dirty="0" err="1">
                <a:latin typeface="Arial Narrow" pitchFamily="34" charset="0"/>
              </a:rPr>
              <a:t>Симптомокомплекс</a:t>
            </a:r>
            <a:r>
              <a:rPr lang="uk-UA" sz="2100" dirty="0">
                <a:latin typeface="Arial Narrow" pitchFamily="34" charset="0"/>
              </a:rPr>
              <a:t> зберігається не </a:t>
            </a:r>
            <a:r>
              <a:rPr lang="uk-UA" sz="2100" dirty="0" smtClean="0">
                <a:latin typeface="Arial Narrow" pitchFamily="34" charset="0"/>
              </a:rPr>
              <a:t>менше </a:t>
            </a:r>
            <a:r>
              <a:rPr lang="uk-UA" sz="2100" dirty="0">
                <a:latin typeface="Arial Narrow" pitchFamily="34" charset="0"/>
              </a:rPr>
              <a:t>ніж 3 місяці.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9959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608512" cy="6552728"/>
          </a:xfrm>
        </p:spPr>
        <p:txBody>
          <a:bodyPr>
            <a:noAutofit/>
          </a:bodyPr>
          <a:lstStyle/>
          <a:p>
            <a:r>
              <a:rPr lang="uk-UA" sz="2100" dirty="0">
                <a:latin typeface="Arial Narrow" pitchFamily="34" charset="0"/>
              </a:rPr>
              <a:t>До клінічних ознак СНІД–АК належать</a:t>
            </a:r>
            <a:r>
              <a:rPr lang="uk-UA" sz="2100" dirty="0" smtClean="0">
                <a:latin typeface="Arial Narrow" pitchFamily="34" charset="0"/>
              </a:rPr>
              <a:t>:</a:t>
            </a:r>
            <a:endParaRPr lang="uk-UA" sz="2100" dirty="0">
              <a:latin typeface="Arial Narrow" pitchFamily="34" charset="0"/>
            </a:endParaRPr>
          </a:p>
          <a:p>
            <a:r>
              <a:rPr lang="uk-UA" sz="2100" dirty="0" err="1">
                <a:latin typeface="Arial Narrow" pitchFamily="34" charset="0"/>
              </a:rPr>
              <a:t>-Інтермітуюча</a:t>
            </a:r>
            <a:r>
              <a:rPr lang="uk-UA" sz="2100" dirty="0">
                <a:latin typeface="Arial Narrow" pitchFamily="34" charset="0"/>
              </a:rPr>
              <a:t> лихоманка (вище 38,5°С), не пов'язана з інфекційними захворюваннями</a:t>
            </a:r>
            <a:r>
              <a:rPr lang="uk-UA" sz="2100" dirty="0" smtClean="0">
                <a:latin typeface="Arial Narrow" pitchFamily="34" charset="0"/>
              </a:rPr>
              <a:t>;</a:t>
            </a:r>
            <a:endParaRPr lang="uk-UA" sz="2100" dirty="0">
              <a:latin typeface="Arial Narrow" pitchFamily="34" charset="0"/>
            </a:endParaRPr>
          </a:p>
          <a:p>
            <a:r>
              <a:rPr lang="uk-UA" sz="2100" dirty="0">
                <a:latin typeface="Arial Narrow" pitchFamily="34" charset="0"/>
              </a:rPr>
              <a:t>- Діарея, що не супроводжується виділенням збудника</a:t>
            </a:r>
            <a:r>
              <a:rPr lang="uk-UA" sz="2100" dirty="0" smtClean="0">
                <a:latin typeface="Arial Narrow" pitchFamily="34" charset="0"/>
              </a:rPr>
              <a:t>;</a:t>
            </a:r>
            <a:endParaRPr lang="uk-UA" sz="2100" dirty="0">
              <a:latin typeface="Arial Narrow" pitchFamily="34" charset="0"/>
            </a:endParaRPr>
          </a:p>
          <a:p>
            <a:r>
              <a:rPr lang="uk-UA" sz="2100" dirty="0">
                <a:latin typeface="Arial Narrow" pitchFamily="34" charset="0"/>
              </a:rPr>
              <a:t>- Слабкість</a:t>
            </a:r>
            <a:r>
              <a:rPr lang="uk-UA" sz="2100" dirty="0" smtClean="0">
                <a:latin typeface="Arial Narrow" pitchFamily="34" charset="0"/>
              </a:rPr>
              <a:t>;</a:t>
            </a:r>
            <a:endParaRPr lang="uk-UA" sz="2100" dirty="0">
              <a:latin typeface="Arial Narrow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sz="2100" dirty="0">
                <a:latin typeface="Arial Narrow" pitchFamily="34" charset="0"/>
              </a:rPr>
              <a:t>лімфаденопатія і збільшення селезінки.</a:t>
            </a:r>
          </a:p>
          <a:p>
            <a:pPr marL="342900" indent="-342900">
              <a:buFontTx/>
              <a:buChar char="-"/>
            </a:pPr>
            <a:r>
              <a:rPr lang="uk-UA" sz="2100" dirty="0" smtClean="0">
                <a:latin typeface="Arial Narrow" pitchFamily="34" charset="0"/>
              </a:rPr>
              <a:t>Підвищене </a:t>
            </a:r>
            <a:r>
              <a:rPr lang="uk-UA" sz="2100" dirty="0">
                <a:latin typeface="Arial Narrow" pitchFamily="34" charset="0"/>
              </a:rPr>
              <a:t>потовиділення в нічний час</a:t>
            </a:r>
            <a:r>
              <a:rPr lang="uk-UA" sz="2100" dirty="0" smtClean="0">
                <a:latin typeface="Arial Narrow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uk-UA" sz="2100" dirty="0">
                <a:latin typeface="Arial Narrow" pitchFamily="34" charset="0"/>
              </a:rPr>
              <a:t>Одна із характерних ознак – доволі швидке (протягом тижнів або місяців) зменшення маси тіла, різке схуднення хворих на 10% і більше.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9700"/>
            <a:ext cx="4032448" cy="33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640960" cy="5112568"/>
          </a:xfrm>
        </p:spPr>
        <p:txBody>
          <a:bodyPr>
            <a:noAutofit/>
          </a:bodyPr>
          <a:lstStyle/>
          <a:p>
            <a:r>
              <a:rPr lang="uk-UA" sz="2200" dirty="0" smtClean="0"/>
              <a:t> </a:t>
            </a:r>
            <a:r>
              <a:rPr lang="uk-UA" sz="2200" dirty="0"/>
              <a:t>СНІД є кінцевою стадією ВІЛ-інфекції, коли виражена </a:t>
            </a:r>
            <a:r>
              <a:rPr lang="uk-UA" sz="2200" dirty="0" err="1"/>
              <a:t>імуносупресія</a:t>
            </a:r>
            <a:r>
              <a:rPr lang="uk-UA" sz="2200" dirty="0"/>
              <a:t> призводить до розвитку опортуністичних інфекцій і пухлинних захворювань. При лабораторному дослідженні у хворих на СНІД спостерігають анемію, </a:t>
            </a:r>
            <a:r>
              <a:rPr lang="uk-UA" sz="2200" dirty="0" err="1"/>
              <a:t>нейтропенію</a:t>
            </a:r>
            <a:r>
              <a:rPr lang="uk-UA" sz="2200" dirty="0"/>
              <a:t>, </a:t>
            </a:r>
            <a:r>
              <a:rPr lang="uk-UA" sz="2200" dirty="0" err="1"/>
              <a:t>лимфопенію</a:t>
            </a:r>
            <a:r>
              <a:rPr lang="uk-UA" sz="2200" dirty="0"/>
              <a:t>, </a:t>
            </a:r>
            <a:r>
              <a:rPr lang="uk-UA" sz="2200" dirty="0" err="1"/>
              <a:t>тромбоцитопенію</a:t>
            </a:r>
            <a:r>
              <a:rPr lang="uk-UA" sz="2200" dirty="0"/>
              <a:t>, зниження абсолютної кількості </a:t>
            </a:r>
            <a:r>
              <a:rPr lang="de-DE" sz="2200" dirty="0"/>
              <a:t>CD4+–</a:t>
            </a:r>
            <a:r>
              <a:rPr lang="uk-UA" sz="2200" dirty="0"/>
              <a:t>Т-лімфоцитів нижче 200 в 1 мкл, в термінальній фазі захворювання – нижче 50 в 1 мкл. Рівень антитіл до ВІЛ знижується, у ряді випадків можливе їх зникнення. Показники вірусного навантаження високі, виявляється антиген р24.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17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Лабораторна</a:t>
            </a:r>
            <a:r>
              <a:rPr lang="ru-RU" sz="2400" dirty="0"/>
              <a:t> </a:t>
            </a:r>
            <a:r>
              <a:rPr lang="ru-RU" sz="2400" dirty="0" err="1"/>
              <a:t>діагностика</a:t>
            </a:r>
            <a:r>
              <a:rPr lang="ru-RU" sz="2400" dirty="0"/>
              <a:t>. Вона </a:t>
            </a:r>
            <a:r>
              <a:rPr lang="ru-RU" sz="2400" dirty="0" err="1"/>
              <a:t>включає</a:t>
            </a:r>
            <a:r>
              <a:rPr lang="ru-RU" sz="2400" dirty="0"/>
              <a:t>:</a:t>
            </a:r>
          </a:p>
          <a:p>
            <a:r>
              <a:rPr lang="ru-RU" sz="2400" dirty="0"/>
              <a:t>а)  </a:t>
            </a:r>
            <a:r>
              <a:rPr lang="ru-RU" sz="2400" dirty="0" err="1"/>
              <a:t>індикацію</a:t>
            </a:r>
            <a:r>
              <a:rPr lang="ru-RU" sz="2400" dirty="0"/>
              <a:t> ВІЛ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;</a:t>
            </a:r>
          </a:p>
          <a:p>
            <a:r>
              <a:rPr lang="ru-RU" sz="2400" dirty="0"/>
              <a:t>б) 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антитіл</a:t>
            </a:r>
            <a:r>
              <a:rPr lang="ru-RU" sz="2400" dirty="0"/>
              <a:t> до ВІЛ;</a:t>
            </a:r>
          </a:p>
          <a:p>
            <a:r>
              <a:rPr lang="ru-RU" sz="2400" dirty="0"/>
              <a:t>в) 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в </a:t>
            </a:r>
            <a:r>
              <a:rPr lang="ru-RU" sz="2400" dirty="0" err="1"/>
              <a:t>імунній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</a:t>
            </a:r>
            <a:r>
              <a:rPr lang="uk-UA" dirty="0" err="1" smtClean="0"/>
              <a:t>обстедення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4500"/>
            <a:ext cx="3787124" cy="32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08912" cy="5760640"/>
          </a:xfrm>
        </p:spPr>
        <p:txBody>
          <a:bodyPr>
            <a:normAutofit/>
          </a:bodyPr>
          <a:lstStyle/>
          <a:p>
            <a:r>
              <a:rPr lang="uk-UA" sz="2400" dirty="0"/>
              <a:t>Під час об’єктивного обстеження у хворого можна виявити шкірну висипку (плями, папули, розеоли, гнояки) чи фурункульоз. За наявності лімфаденопатії (навіть при збільшенні однієї групи лімфатичних вузлів) слід також запідозрити ВІЛ-інфекцію.</a:t>
            </a:r>
          </a:p>
          <a:p>
            <a:r>
              <a:rPr lang="uk-UA" sz="2400" dirty="0"/>
              <a:t>Особливо характерне збільшення </a:t>
            </a:r>
            <a:r>
              <a:rPr lang="uk-UA" sz="2400" dirty="0" err="1"/>
              <a:t>задньошийних</a:t>
            </a:r>
            <a:r>
              <a:rPr lang="uk-UA" sz="2400" dirty="0"/>
              <a:t>, підщелепних, </a:t>
            </a:r>
            <a:r>
              <a:rPr lang="uk-UA" sz="2400" dirty="0" err="1"/>
              <a:t>над-</a:t>
            </a:r>
            <a:r>
              <a:rPr lang="uk-UA" sz="2400" dirty="0"/>
              <a:t> і підключичних, пахвових і ліктьових лімфатичних вузлів. Як правило, вони збільшуються до 2—5 см у діаметрі, </a:t>
            </a:r>
            <a:r>
              <a:rPr lang="uk-UA" sz="2400" dirty="0" err="1"/>
              <a:t>неболючі</a:t>
            </a:r>
            <a:r>
              <a:rPr lang="uk-UA" sz="2400" dirty="0"/>
              <a:t>, </a:t>
            </a:r>
            <a:r>
              <a:rPr lang="uk-UA" sz="2400" dirty="0" err="1"/>
              <a:t>щільноеластичної</a:t>
            </a:r>
            <a:r>
              <a:rPr lang="uk-UA" sz="2400" dirty="0"/>
              <a:t> консистенції, можуть зливатися в конгломерат. При </a:t>
            </a:r>
            <a:r>
              <a:rPr lang="uk-UA" sz="2400" dirty="0" err="1"/>
              <a:t>ВІЛ-інфекціі</a:t>
            </a:r>
            <a:r>
              <a:rPr lang="uk-UA" sz="2400" dirty="0"/>
              <a:t> спостерігається збільшення не одного, а кількох вузлів (чи кількох їх груп, за винятком пахвинних). Воно триває понад 3 міс.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67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4464496" cy="633670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 Narrow" pitchFamily="34" charset="0"/>
              </a:rPr>
              <a:t>Опортуністичні інфекції – це захворювання, що виникають через зниження імунітету і загальної резистентності організму. У здорових людей вони не виникають, тому що організм здатний впоратися з багатьма інфекційними агентами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uk-UA" sz="2400" dirty="0">
              <a:latin typeface="Arial Narrow" pitchFamily="34" charset="0"/>
            </a:endParaRPr>
          </a:p>
          <a:p>
            <a:r>
              <a:rPr lang="uk-UA" sz="2400" dirty="0">
                <a:latin typeface="Arial Narrow" pitchFamily="34" charset="0"/>
              </a:rPr>
              <a:t>Опортуністичні інфекції часто супроводжують таке захворювання, як синдром набутого імунодефіциту людини (СНІД). Слід зазначити, що ні сам СНІД є причиною смерті, а саме приєднання таких інфекцій.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033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52426" y="1196752"/>
            <a:ext cx="8791574" cy="5328592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1.Актуальність теми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2.Характеристика захворювання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3.Етіологія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4.Епідеміологія. Значення різних механізмів і шляхів поширення збудника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6.Клінічна картина. Тривалість інкубаційного періоду,основні синдроми,тривалість перебігу хвороби,наслідки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8.Методи обстеження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9.Опортуністичні інфекції  та  характеристика перебігу хвороб</a:t>
            </a: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10.Принципи лікування та профілактики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22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332656"/>
            <a:ext cx="8396038" cy="6120680"/>
          </a:xfrm>
        </p:spPr>
        <p:txBody>
          <a:bodyPr>
            <a:noAutofit/>
          </a:bodyPr>
          <a:lstStyle/>
          <a:p>
            <a:r>
              <a:rPr lang="uk-UA" sz="2000" dirty="0"/>
              <a:t>Опортуністичні інфекції включають в </a:t>
            </a:r>
            <a:r>
              <a:rPr lang="uk-UA" sz="2000" dirty="0" smtClean="0"/>
              <a:t>себе: </a:t>
            </a:r>
          </a:p>
          <a:p>
            <a:r>
              <a:rPr lang="uk-UA" sz="2000" dirty="0" smtClean="0"/>
              <a:t>- </a:t>
            </a:r>
            <a:r>
              <a:rPr lang="uk-UA" sz="2000" dirty="0" err="1" smtClean="0"/>
              <a:t>герпес</a:t>
            </a:r>
            <a:r>
              <a:rPr lang="uk-UA" sz="2000" dirty="0"/>
              <a:t>, </a:t>
            </a:r>
            <a:endParaRPr lang="uk-UA" sz="2000" dirty="0" smtClean="0"/>
          </a:p>
          <a:p>
            <a:r>
              <a:rPr lang="uk-UA" sz="2000" dirty="0" smtClean="0"/>
              <a:t>- </a:t>
            </a:r>
            <a:r>
              <a:rPr lang="uk-UA" sz="2000" dirty="0" err="1" smtClean="0"/>
              <a:t>кандидоз</a:t>
            </a:r>
            <a:r>
              <a:rPr lang="uk-UA" sz="2000" dirty="0" smtClean="0"/>
              <a:t>,</a:t>
            </a:r>
          </a:p>
          <a:p>
            <a:r>
              <a:rPr lang="uk-UA" sz="2000" dirty="0" smtClean="0"/>
              <a:t> - вірус </a:t>
            </a:r>
            <a:r>
              <a:rPr lang="uk-UA" sz="2000" dirty="0"/>
              <a:t>папіломи людини</a:t>
            </a:r>
            <a:r>
              <a:rPr lang="uk-UA" sz="2000" dirty="0" smtClean="0"/>
              <a:t>,</a:t>
            </a:r>
          </a:p>
          <a:p>
            <a:r>
              <a:rPr lang="uk-UA" sz="2000" dirty="0" smtClean="0"/>
              <a:t> - </a:t>
            </a:r>
            <a:r>
              <a:rPr lang="uk-UA" sz="2000" dirty="0" err="1" smtClean="0"/>
              <a:t>криптококоз</a:t>
            </a:r>
            <a:r>
              <a:rPr lang="uk-UA" sz="2000" dirty="0"/>
              <a:t>, </a:t>
            </a:r>
            <a:r>
              <a:rPr lang="uk-UA" sz="2000" dirty="0" err="1"/>
              <a:t>ізопсоріаз</a:t>
            </a:r>
            <a:r>
              <a:rPr lang="uk-UA" sz="2000" dirty="0"/>
              <a:t>, </a:t>
            </a:r>
            <a:r>
              <a:rPr lang="uk-UA" sz="2000" dirty="0" err="1"/>
              <a:t>криптоспоридиоз</a:t>
            </a:r>
            <a:endParaRPr lang="uk-UA" sz="2000" dirty="0" smtClean="0"/>
          </a:p>
          <a:p>
            <a:r>
              <a:rPr lang="uk-UA" sz="2000" dirty="0" smtClean="0"/>
              <a:t> - малярію, </a:t>
            </a:r>
          </a:p>
          <a:p>
            <a:r>
              <a:rPr lang="uk-UA" sz="2000" dirty="0" smtClean="0"/>
              <a:t>  - лімфому,</a:t>
            </a:r>
          </a:p>
          <a:p>
            <a:r>
              <a:rPr lang="uk-UA" sz="2000" dirty="0" smtClean="0"/>
              <a:t>  - саркому </a:t>
            </a:r>
            <a:r>
              <a:rPr lang="uk-UA" sz="2000" dirty="0" err="1" smtClean="0"/>
              <a:t>Капоші</a:t>
            </a:r>
            <a:r>
              <a:rPr lang="uk-UA" sz="2000" dirty="0" smtClean="0"/>
              <a:t>, </a:t>
            </a:r>
          </a:p>
          <a:p>
            <a:r>
              <a:rPr lang="uk-UA" sz="2000" dirty="0" smtClean="0"/>
              <a:t> </a:t>
            </a:r>
            <a:r>
              <a:rPr lang="uk-UA" sz="2000" dirty="0"/>
              <a:t> </a:t>
            </a:r>
            <a:r>
              <a:rPr lang="uk-UA" sz="2000" dirty="0" smtClean="0"/>
              <a:t>- </a:t>
            </a:r>
            <a:r>
              <a:rPr lang="uk-UA" sz="2000" dirty="0" err="1" smtClean="0"/>
              <a:t>пневмоцистну</a:t>
            </a:r>
            <a:r>
              <a:rPr lang="uk-UA" sz="2000" dirty="0" smtClean="0"/>
              <a:t> пневмонію, </a:t>
            </a:r>
          </a:p>
          <a:p>
            <a:r>
              <a:rPr lang="uk-UA" sz="2000" dirty="0" smtClean="0"/>
              <a:t>  - токсоплазмоз, </a:t>
            </a:r>
          </a:p>
          <a:p>
            <a:r>
              <a:rPr lang="uk-UA" sz="2000" dirty="0" smtClean="0"/>
              <a:t>  - </a:t>
            </a:r>
            <a:r>
              <a:rPr lang="uk-UA" sz="2000" dirty="0" err="1" smtClean="0"/>
              <a:t>цитомегаловірус</a:t>
            </a:r>
            <a:r>
              <a:rPr lang="uk-UA" sz="2000" dirty="0" smtClean="0"/>
              <a:t>, </a:t>
            </a:r>
          </a:p>
          <a:p>
            <a:r>
              <a:rPr lang="uk-UA" sz="2000" dirty="0" smtClean="0"/>
              <a:t>  - туберкульоз. </a:t>
            </a:r>
          </a:p>
          <a:p>
            <a:r>
              <a:rPr lang="uk-UA" sz="2000" dirty="0" smtClean="0"/>
              <a:t>                                     Розглянемо найбільш поширені з них.</a:t>
            </a:r>
            <a:endParaRPr lang="uk-UA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7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5278328"/>
          </a:xfrm>
        </p:spPr>
        <p:txBody>
          <a:bodyPr>
            <a:noAutofit/>
          </a:bodyPr>
          <a:lstStyle/>
          <a:p>
            <a:r>
              <a:rPr lang="uk-UA" sz="2400" dirty="0">
                <a:latin typeface="Arial Narrow" pitchFamily="34" charset="0"/>
              </a:rPr>
              <a:t>Вірус папіломи людини (ВПЛ) – вельми поширена інфекція, розвиток якої обумовлено вірусами, об’єднаними під назвою “вірус папіломи людини”. Досить легко здійснюється передача ВПЛ при сексуальних контактах</a:t>
            </a:r>
            <a:r>
              <a:rPr lang="uk-UA" sz="2400" dirty="0" smtClean="0">
                <a:latin typeface="Arial Narrow" pitchFamily="34" charset="0"/>
              </a:rPr>
              <a:t>.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Вірус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обумовлює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розвиток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генітальних</a:t>
            </a:r>
            <a:r>
              <a:rPr lang="ru-RU" sz="2400" dirty="0">
                <a:latin typeface="Arial Narrow" pitchFamily="34" charset="0"/>
              </a:rPr>
              <a:t> бородавок, </a:t>
            </a:r>
            <a:r>
              <a:rPr lang="ru-RU" sz="2400" dirty="0" err="1">
                <a:latin typeface="Arial Narrow" pitchFamily="34" charset="0"/>
              </a:rPr>
              <a:t>деякі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види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даного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вірусу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викликають</a:t>
            </a:r>
            <a:r>
              <a:rPr lang="ru-RU" sz="2400" dirty="0">
                <a:latin typeface="Arial Narrow" pitchFamily="34" charset="0"/>
              </a:rPr>
              <a:t> рак </a:t>
            </a:r>
            <a:r>
              <a:rPr lang="ru-RU" sz="2400" dirty="0" err="1">
                <a:latin typeface="Arial Narrow" pitchFamily="34" charset="0"/>
              </a:rPr>
              <a:t>шийки</a:t>
            </a:r>
            <a:r>
              <a:rPr lang="ru-RU" sz="2400" dirty="0">
                <a:latin typeface="Arial Narrow" pitchFamily="34" charset="0"/>
              </a:rPr>
              <a:t> матки.</a:t>
            </a:r>
            <a:endParaRPr lang="uk-UA" sz="2400" dirty="0"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/>
          <a:lstStyle/>
          <a:p>
            <a:r>
              <a:rPr lang="uk-UA" dirty="0"/>
              <a:t>Вірус папіломи людини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40" y="1578038"/>
            <a:ext cx="4674096" cy="35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Arial Narrow" pitchFamily="34" charset="0"/>
              </a:rPr>
              <a:t>Ч</a:t>
            </a:r>
            <a:r>
              <a:rPr lang="uk-UA" sz="2400" dirty="0" smtClean="0">
                <a:latin typeface="Arial Narrow" pitchFamily="34" charset="0"/>
              </a:rPr>
              <a:t>асто </a:t>
            </a:r>
            <a:r>
              <a:rPr lang="uk-UA" sz="2400" dirty="0">
                <a:latin typeface="Arial Narrow" pitchFamily="34" charset="0"/>
              </a:rPr>
              <a:t>локалізується в ротовій порожнині, гортані, легенів і в</a:t>
            </a:r>
            <a:r>
              <a:rPr lang="uk-UA" sz="2400" dirty="0" smtClean="0">
                <a:latin typeface="Arial Narrow" pitchFamily="34" charset="0"/>
              </a:rPr>
              <a:t> піхві. </a:t>
            </a:r>
            <a:r>
              <a:rPr lang="uk-UA" sz="2400" dirty="0">
                <a:latin typeface="Arial Narrow" pitchFamily="34" charset="0"/>
              </a:rPr>
              <a:t>Це захворювання найчастіше виникає через те, що грибки складають природну мікрофлору людського організму, а при зниженні імунітету вони активізуються і викликають розвиток </a:t>
            </a:r>
            <a:r>
              <a:rPr lang="uk-UA" sz="2400" dirty="0" err="1">
                <a:latin typeface="Arial Narrow" pitchFamily="34" charset="0"/>
              </a:rPr>
              <a:t>кандидозу</a:t>
            </a:r>
            <a:r>
              <a:rPr lang="uk-UA" sz="2400" dirty="0">
                <a:latin typeface="Arial Narrow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r>
              <a:rPr lang="uk-UA" dirty="0" err="1"/>
              <a:t>Кандидоз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19624" cy="37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7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291582" cy="4288536"/>
          </a:xfrm>
        </p:spPr>
        <p:txBody>
          <a:bodyPr>
            <a:noAutofit/>
          </a:bodyPr>
          <a:lstStyle/>
          <a:p>
            <a:r>
              <a:rPr lang="uk-UA" sz="2000" dirty="0" err="1">
                <a:latin typeface="Arial Narrow" pitchFamily="34" charset="0"/>
              </a:rPr>
              <a:t>Пневмоцистна</a:t>
            </a:r>
            <a:r>
              <a:rPr lang="uk-UA" sz="2000" dirty="0">
                <a:latin typeface="Arial Narrow" pitchFamily="34" charset="0"/>
              </a:rPr>
              <a:t> пневмонія розвивається при попаданні мікроорганізму </a:t>
            </a:r>
            <a:r>
              <a:rPr lang="de-DE" sz="2000" dirty="0" err="1">
                <a:latin typeface="Arial Narrow" pitchFamily="34" charset="0"/>
              </a:rPr>
              <a:t>Pneumocystis</a:t>
            </a:r>
            <a:r>
              <a:rPr lang="de-DE" sz="2000" dirty="0">
                <a:latin typeface="Arial Narrow" pitchFamily="34" charset="0"/>
              </a:rPr>
              <a:t> </a:t>
            </a:r>
            <a:r>
              <a:rPr lang="de-DE" sz="2000" dirty="0" err="1">
                <a:latin typeface="Arial Narrow" pitchFamily="34" charset="0"/>
              </a:rPr>
              <a:t>carinii</a:t>
            </a:r>
            <a:r>
              <a:rPr lang="de-DE" sz="2000" dirty="0">
                <a:latin typeface="Arial Narrow" pitchFamily="34" charset="0"/>
              </a:rPr>
              <a:t>, </a:t>
            </a:r>
            <a:r>
              <a:rPr lang="uk-UA" sz="2000" dirty="0">
                <a:latin typeface="Arial Narrow" pitchFamily="34" charset="0"/>
              </a:rPr>
              <a:t>який мешкає в навколишньому середовищі повсюдно. Поширення відбувається повітряним шляхом. Виникнення </a:t>
            </a:r>
            <a:r>
              <a:rPr lang="uk-UA" sz="2000" dirty="0" err="1">
                <a:latin typeface="Arial Narrow" pitchFamily="34" charset="0"/>
              </a:rPr>
              <a:t>пневмоцистної</a:t>
            </a:r>
            <a:r>
              <a:rPr lang="uk-UA" sz="2000" dirty="0">
                <a:latin typeface="Arial Narrow" pitchFamily="34" charset="0"/>
              </a:rPr>
              <a:t> пневмонії відбувається при наявності імунного статусу у хворого нижче 200 клітин / </a:t>
            </a:r>
            <a:r>
              <a:rPr lang="uk-UA" sz="2000" dirty="0" err="1">
                <a:latin typeface="Arial Narrow" pitchFamily="34" charset="0"/>
              </a:rPr>
              <a:t>мл</a:t>
            </a:r>
            <a:r>
              <a:rPr lang="uk-UA" sz="2000" dirty="0">
                <a:latin typeface="Arial Narrow" pitchFamily="34" charset="0"/>
              </a:rPr>
              <a:t>. Профілактика і лікування успішні при даній патології, однак за відсутності терапії в належному обсязі можливий летальний результат.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r>
              <a:rPr lang="uk-UA" dirty="0" err="1"/>
              <a:t>Пневмоцистна</a:t>
            </a:r>
            <a:r>
              <a:rPr lang="uk-UA" dirty="0"/>
              <a:t> пневмонія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83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4392488" cy="477427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Arial Narrow" pitchFamily="34" charset="0"/>
              </a:rPr>
              <a:t>В</a:t>
            </a:r>
            <a:r>
              <a:rPr lang="uk-UA" sz="2400" dirty="0" smtClean="0">
                <a:latin typeface="Arial Narrow" pitchFamily="34" charset="0"/>
              </a:rPr>
              <a:t>икликає </a:t>
            </a:r>
            <a:r>
              <a:rPr lang="uk-UA" sz="2400" dirty="0">
                <a:latin typeface="Arial Narrow" pitchFamily="34" charset="0"/>
              </a:rPr>
              <a:t>вірус </a:t>
            </a:r>
            <a:r>
              <a:rPr lang="de-DE" sz="2400" dirty="0">
                <a:latin typeface="Arial Narrow" pitchFamily="34" charset="0"/>
              </a:rPr>
              <a:t>Herpes </a:t>
            </a:r>
            <a:r>
              <a:rPr lang="de-DE" sz="2400" dirty="0" err="1">
                <a:latin typeface="Arial Narrow" pitchFamily="34" charset="0"/>
              </a:rPr>
              <a:t>simplex</a:t>
            </a:r>
            <a:r>
              <a:rPr lang="de-DE" sz="2400" dirty="0">
                <a:latin typeface="Arial Narrow" pitchFamily="34" charset="0"/>
              </a:rPr>
              <a:t>: </a:t>
            </a:r>
            <a:r>
              <a:rPr lang="uk-UA" sz="2400" dirty="0">
                <a:latin typeface="Arial Narrow" pitchFamily="34" charset="0"/>
              </a:rPr>
              <a:t>утворюються виразки на губах, також можливе їх поява на </a:t>
            </a:r>
            <a:r>
              <a:rPr lang="uk-UA" sz="2400" dirty="0" err="1">
                <a:latin typeface="Arial Narrow" pitchFamily="34" charset="0"/>
              </a:rPr>
              <a:t>геніталіях</a:t>
            </a:r>
            <a:r>
              <a:rPr lang="uk-UA" sz="2400" dirty="0">
                <a:latin typeface="Arial Narrow" pitchFamily="34" charset="0"/>
              </a:rPr>
              <a:t> або анусі. У ВІЛ-позитивних такі висипання зустрічаються значно частіше і виражені сильніше. Існуючі препарати проти </a:t>
            </a:r>
            <a:r>
              <a:rPr lang="uk-UA" sz="2400" dirty="0" err="1">
                <a:latin typeface="Arial Narrow" pitchFamily="34" charset="0"/>
              </a:rPr>
              <a:t>герпесу</a:t>
            </a:r>
            <a:r>
              <a:rPr lang="uk-UA" sz="2400" dirty="0">
                <a:latin typeface="Arial Narrow" pitchFamily="34" charset="0"/>
              </a:rPr>
              <a:t> знімають і запобігають його прояви, але не виліковують повністю, так як зберігається циркуляція вірусу в нервовій тканині.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/>
          <a:lstStyle/>
          <a:p>
            <a:r>
              <a:rPr lang="uk-UA" dirty="0"/>
              <a:t>Простий </a:t>
            </a:r>
            <a:r>
              <a:rPr lang="uk-UA" dirty="0" err="1"/>
              <a:t>герпес</a:t>
            </a:r>
            <a:r>
              <a:rPr lang="uk-UA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4180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Arial Narrow" pitchFamily="34" charset="0"/>
              </a:rPr>
              <a:t>Медицина сьогодні ще не має таких засобів, які дозволили б цілком звільнити людину від ВІЛ. Проте були створені ліки, що можуть надовго затримати розвиток хвороби. </a:t>
            </a:r>
          </a:p>
          <a:p>
            <a:r>
              <a:rPr lang="uk-UA" sz="2400" dirty="0">
                <a:latin typeface="Arial Narrow" pitchFamily="34" charset="0"/>
              </a:rPr>
              <a:t>До таких ліків відносяться </a:t>
            </a:r>
            <a:r>
              <a:rPr lang="uk-UA" sz="2400" dirty="0" err="1">
                <a:latin typeface="Arial Narrow" pitchFamily="34" charset="0"/>
              </a:rPr>
              <a:t>антиретровірусні</a:t>
            </a:r>
            <a:r>
              <a:rPr lang="uk-UA" sz="2400" dirty="0">
                <a:latin typeface="Arial Narrow" pitchFamily="34" charset="0"/>
              </a:rPr>
              <a:t> препарати, які за механізмом їх дії розподілені на три групи: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ВІЛ-інфекції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0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76672"/>
            <a:ext cx="8612062" cy="6048672"/>
          </a:xfrm>
        </p:spPr>
        <p:txBody>
          <a:bodyPr/>
          <a:lstStyle/>
          <a:p>
            <a:r>
              <a:rPr lang="uk-UA" sz="2400" dirty="0">
                <a:latin typeface="Arial Narrow" pitchFamily="34" charset="0"/>
              </a:rPr>
              <a:t>1 - </a:t>
            </a:r>
            <a:r>
              <a:rPr lang="uk-UA" sz="2400" dirty="0" err="1">
                <a:latin typeface="Arial Narrow" pitchFamily="34" charset="0"/>
              </a:rPr>
              <a:t>нуклеозидні</a:t>
            </a:r>
            <a:r>
              <a:rPr lang="uk-UA" sz="2400" dirty="0">
                <a:latin typeface="Arial Narrow" pitchFamily="34" charset="0"/>
              </a:rPr>
              <a:t> аналоги зворотної </a:t>
            </a:r>
            <a:r>
              <a:rPr lang="uk-UA" sz="2400" dirty="0" err="1">
                <a:latin typeface="Arial Narrow" pitchFamily="34" charset="0"/>
              </a:rPr>
              <a:t>транскриптази</a:t>
            </a:r>
            <a:r>
              <a:rPr lang="uk-UA" sz="2400" dirty="0">
                <a:latin typeface="Arial Narrow" pitchFamily="34" charset="0"/>
              </a:rPr>
              <a:t> - це сполуки, які перешкоджають діяльності вірусного ферменту зворотної </a:t>
            </a:r>
            <a:r>
              <a:rPr lang="uk-UA" sz="2400" dirty="0" err="1">
                <a:latin typeface="Arial Narrow" pitchFamily="34" charset="0"/>
              </a:rPr>
              <a:t>транскриптази</a:t>
            </a:r>
            <a:r>
              <a:rPr lang="uk-UA" sz="2400" dirty="0">
                <a:latin typeface="Arial Narrow" pitchFamily="34" charset="0"/>
              </a:rPr>
              <a:t>. Сюди входять: АЗТ (</a:t>
            </a:r>
            <a:r>
              <a:rPr lang="uk-UA" sz="2400" dirty="0" err="1">
                <a:latin typeface="Arial Narrow" pitchFamily="34" charset="0"/>
              </a:rPr>
              <a:t>тимазид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ретровір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зидовудін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de-DE" sz="2400" dirty="0" err="1">
                <a:latin typeface="Arial Narrow" pitchFamily="34" charset="0"/>
              </a:rPr>
              <a:t>dd</a:t>
            </a:r>
            <a:r>
              <a:rPr lang="de-DE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диданозін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відекс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de-DE" sz="2400" dirty="0" err="1">
                <a:latin typeface="Arial Narrow" pitchFamily="34" charset="0"/>
              </a:rPr>
              <a:t>dd</a:t>
            </a:r>
            <a:r>
              <a:rPr lang="de-DE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хивід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зальцитабін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de-DE" sz="2400" dirty="0">
                <a:latin typeface="Arial Narrow" pitchFamily="34" charset="0"/>
              </a:rPr>
              <a:t>d4T (</a:t>
            </a:r>
            <a:r>
              <a:rPr lang="uk-UA" sz="2400" dirty="0" err="1">
                <a:latin typeface="Arial Narrow" pitchFamily="34" charset="0"/>
              </a:rPr>
              <a:t>зерит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ставудин</a:t>
            </a:r>
            <a:r>
              <a:rPr lang="uk-UA" sz="2400" dirty="0">
                <a:latin typeface="Arial Narrow" pitchFamily="34" charset="0"/>
              </a:rPr>
              <a:t>), 3ТС (</a:t>
            </a:r>
            <a:r>
              <a:rPr lang="uk-UA" sz="2400" dirty="0" err="1">
                <a:latin typeface="Arial Narrow" pitchFamily="34" charset="0"/>
              </a:rPr>
              <a:t>еспівір</a:t>
            </a:r>
            <a:r>
              <a:rPr lang="uk-UA" sz="2400" dirty="0">
                <a:latin typeface="Arial Narrow" pitchFamily="34" charset="0"/>
              </a:rPr>
              <a:t>, </a:t>
            </a:r>
            <a:r>
              <a:rPr lang="uk-UA" sz="2400" dirty="0" err="1">
                <a:latin typeface="Arial Narrow" pitchFamily="34" charset="0"/>
              </a:rPr>
              <a:t>ламівудин</a:t>
            </a:r>
            <a:r>
              <a:rPr lang="uk-UA" sz="2400" dirty="0">
                <a:latin typeface="Arial Narrow" pitchFamily="34" charset="0"/>
              </a:rPr>
              <a:t>), та інші.</a:t>
            </a:r>
          </a:p>
          <a:p>
            <a:r>
              <a:rPr lang="uk-UA" sz="2400" dirty="0">
                <a:latin typeface="Arial Narrow" pitchFamily="34" charset="0"/>
              </a:rPr>
              <a:t>2 - </a:t>
            </a:r>
            <a:r>
              <a:rPr lang="uk-UA" sz="2400" dirty="0" err="1">
                <a:latin typeface="Arial Narrow" pitchFamily="34" charset="0"/>
              </a:rPr>
              <a:t>ненуклеозидні</a:t>
            </a:r>
            <a:r>
              <a:rPr lang="uk-UA" sz="2400" dirty="0">
                <a:latin typeface="Arial Narrow" pitchFamily="34" charset="0"/>
              </a:rPr>
              <a:t> інгібітори зворотної </a:t>
            </a:r>
            <a:r>
              <a:rPr lang="uk-UA" sz="2400" dirty="0" err="1">
                <a:latin typeface="Arial Narrow" pitchFamily="34" charset="0"/>
              </a:rPr>
              <a:t>транскриптази</a:t>
            </a:r>
            <a:r>
              <a:rPr lang="uk-UA" sz="2400" dirty="0">
                <a:latin typeface="Arial Narrow" pitchFamily="34" charset="0"/>
              </a:rPr>
              <a:t>. До них відносяться: </a:t>
            </a:r>
            <a:r>
              <a:rPr lang="uk-UA" sz="2400" dirty="0" err="1">
                <a:latin typeface="Arial Narrow" pitchFamily="34" charset="0"/>
              </a:rPr>
              <a:t>делавердін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рескриптор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невірапін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вірамун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іфавіренц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стокрин</a:t>
            </a:r>
            <a:r>
              <a:rPr lang="uk-UA" sz="2400" dirty="0">
                <a:latin typeface="Arial Narrow" pitchFamily="34" charset="0"/>
              </a:rPr>
              <a:t>).</a:t>
            </a:r>
          </a:p>
          <a:p>
            <a:r>
              <a:rPr lang="uk-UA" sz="2400" dirty="0">
                <a:latin typeface="Arial Narrow" pitchFamily="34" charset="0"/>
              </a:rPr>
              <a:t>3 - інгібітори </a:t>
            </a:r>
            <a:r>
              <a:rPr lang="uk-UA" sz="2400" dirty="0" err="1">
                <a:latin typeface="Arial Narrow" pitchFamily="34" charset="0"/>
              </a:rPr>
              <a:t>протеази</a:t>
            </a:r>
            <a:r>
              <a:rPr lang="uk-UA" sz="2400" dirty="0">
                <a:latin typeface="Arial Narrow" pitchFamily="34" charset="0"/>
              </a:rPr>
              <a:t> - ці ліки впливають на інший фермент вірусу - </a:t>
            </a:r>
            <a:r>
              <a:rPr lang="uk-UA" sz="2400" dirty="0" err="1">
                <a:latin typeface="Arial Narrow" pitchFamily="34" charset="0"/>
              </a:rPr>
              <a:t>протеазу</a:t>
            </a:r>
            <a:r>
              <a:rPr lang="uk-UA" sz="2400" dirty="0">
                <a:latin typeface="Arial Narrow" pitchFamily="34" charset="0"/>
              </a:rPr>
              <a:t> і призводять до утворення вірусів, не здатних інфікувати нові клітини. До цієї групи відносяться: </a:t>
            </a:r>
            <a:r>
              <a:rPr lang="uk-UA" sz="2400" dirty="0" err="1">
                <a:latin typeface="Arial Narrow" pitchFamily="34" charset="0"/>
              </a:rPr>
              <a:t>індинавір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криксиван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саквінавіра</a:t>
            </a:r>
            <a:r>
              <a:rPr lang="uk-UA" sz="2400" dirty="0">
                <a:latin typeface="Arial Narrow" pitchFamily="34" charset="0"/>
              </a:rPr>
              <a:t> </a:t>
            </a:r>
            <a:r>
              <a:rPr lang="uk-UA" sz="2400" dirty="0" err="1">
                <a:latin typeface="Arial Narrow" pitchFamily="34" charset="0"/>
              </a:rPr>
              <a:t>мезілат-тверді</a:t>
            </a:r>
            <a:r>
              <a:rPr lang="uk-UA" sz="2400" dirty="0">
                <a:latin typeface="Arial Narrow" pitchFamily="34" charset="0"/>
              </a:rPr>
              <a:t> капсули (</a:t>
            </a:r>
            <a:r>
              <a:rPr lang="uk-UA" sz="2400" dirty="0" err="1">
                <a:latin typeface="Arial Narrow" pitchFamily="34" charset="0"/>
              </a:rPr>
              <a:t>інвіраза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саквінавір-мягкі</a:t>
            </a:r>
            <a:r>
              <a:rPr lang="uk-UA" sz="2400" dirty="0">
                <a:latin typeface="Arial Narrow" pitchFamily="34" charset="0"/>
              </a:rPr>
              <a:t> капсули (</a:t>
            </a:r>
            <a:r>
              <a:rPr lang="uk-UA" sz="2400" dirty="0" err="1">
                <a:latin typeface="Arial Narrow" pitchFamily="34" charset="0"/>
              </a:rPr>
              <a:t>фортоваза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нелфінавір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вірасепт</a:t>
            </a:r>
            <a:r>
              <a:rPr lang="uk-UA" sz="2400" dirty="0">
                <a:latin typeface="Arial Narrow" pitchFamily="34" charset="0"/>
              </a:rPr>
              <a:t>), </a:t>
            </a:r>
            <a:r>
              <a:rPr lang="uk-UA" sz="2400" dirty="0" err="1">
                <a:latin typeface="Arial Narrow" pitchFamily="34" charset="0"/>
              </a:rPr>
              <a:t>ритонавір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норвір</a:t>
            </a:r>
            <a:r>
              <a:rPr lang="uk-UA" sz="2400" dirty="0">
                <a:latin typeface="Arial Narrow" pitchFamily="34" charset="0"/>
              </a:rPr>
              <a:t>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74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856984" cy="5472608"/>
          </a:xfrm>
        </p:spPr>
        <p:txBody>
          <a:bodyPr>
            <a:normAutofit fontScale="92500"/>
          </a:bodyPr>
          <a:lstStyle/>
          <a:p>
            <a:r>
              <a:rPr lang="uk-UA" sz="2400" dirty="0"/>
              <a:t>На жаль, на сьогоднішній день не існує дієвої вакцини проти ВІЛ, незважаючи на те, що вчені багатьох країн проводять дослідження в даному напрямку, з якими пов’язують великі надії. При цьому в даний час профілактика ВІЛ ґрунтується на загальних заходах: </a:t>
            </a:r>
            <a:endParaRPr lang="uk-UA" sz="2400" dirty="0" smtClean="0"/>
          </a:p>
          <a:p>
            <a:pPr marL="457200" indent="-457200">
              <a:buAutoNum type="arabicPeriod"/>
            </a:pPr>
            <a:r>
              <a:rPr lang="uk-UA" sz="2400" dirty="0" smtClean="0"/>
              <a:t>Безпечний </a:t>
            </a:r>
            <a:r>
              <a:rPr lang="uk-UA" sz="2400" dirty="0"/>
              <a:t>секс. Уникнути зараження допомагає оберігання за допомогою презерватива при статевому контакті. Але використання даного методу запобігання не може дати </a:t>
            </a:r>
            <a:r>
              <a:rPr lang="uk-UA" sz="2400" dirty="0" smtClean="0"/>
              <a:t>100%  </a:t>
            </a:r>
            <a:r>
              <a:rPr lang="uk-UA" sz="2400" dirty="0"/>
              <a:t>гарантії навіть при правильному використанні. </a:t>
            </a:r>
            <a:endParaRPr lang="uk-UA" sz="2400" dirty="0" smtClean="0"/>
          </a:p>
          <a:p>
            <a:pPr marL="457200" indent="-457200">
              <a:buAutoNum type="arabicPeriod"/>
            </a:pPr>
            <a:r>
              <a:rPr lang="uk-UA" sz="2400" dirty="0" smtClean="0"/>
              <a:t>2</a:t>
            </a:r>
            <a:r>
              <a:rPr lang="uk-UA" sz="2400" dirty="0"/>
              <a:t>. Уникати вживання наркотиків. У разі неможливості відмови від згубної звички, потрібно користуватися тільки одноразовими іграми, не застосовувати шприци та голки, які вже були кимось використані. </a:t>
            </a:r>
            <a:endParaRPr lang="uk-UA" sz="2400" dirty="0" smtClean="0"/>
          </a:p>
          <a:p>
            <a:pPr marL="457200" indent="-457200">
              <a:buAutoNum type="arabicPeriod"/>
            </a:pPr>
            <a:r>
              <a:rPr lang="uk-UA" sz="2400" dirty="0" smtClean="0"/>
              <a:t>3</a:t>
            </a:r>
            <a:r>
              <a:rPr lang="uk-UA" sz="2400" dirty="0"/>
              <a:t>. Якщо мати ВІЛ-інфікована, необхідно виключити грудне вигодовування дитини.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/>
          <a:lstStyle/>
          <a:p>
            <a:r>
              <a:rPr lang="uk-UA" dirty="0" smtClean="0"/>
              <a:t>Профілактика ВІЛ-інфекції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12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2"/>
            <a:ext cx="9144000" cy="68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8964488" cy="5278328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Arial Narrow" pitchFamily="34" charset="0"/>
              </a:rPr>
              <a:t>ВІЛ-інфекція та її кінцева стадія СНІД стали в останні роки однією з найважливіших проблем </a:t>
            </a:r>
            <a:r>
              <a:rPr lang="uk-UA" sz="2000" b="1" dirty="0" smtClean="0">
                <a:latin typeface="Arial Narrow" pitchFamily="34" charset="0"/>
              </a:rPr>
              <a:t>сучасності</a:t>
            </a:r>
            <a:r>
              <a:rPr lang="de-DE" sz="2000" b="1" dirty="0" smtClean="0">
                <a:latin typeface="Arial Narrow" pitchFamily="34" charset="0"/>
              </a:rPr>
              <a:t>. </a:t>
            </a:r>
            <a:r>
              <a:rPr lang="uk-UA" sz="2000" b="1" dirty="0">
                <a:latin typeface="Arial Narrow" pitchFamily="34" charset="0"/>
              </a:rPr>
              <a:t>За більш ніж 20-річну історію хвороби ВІЛ вразив понад 55 млн. осіб, з них майже 22 млн. дорослих та 4,5 млн. дітей вже померли. </a:t>
            </a:r>
          </a:p>
          <a:p>
            <a:r>
              <a:rPr lang="uk-UA" sz="2000" b="1" dirty="0">
                <a:latin typeface="Arial Narrow" pitchFamily="34" charset="0"/>
              </a:rPr>
              <a:t>Протягом останнього часу Україна за темпами росту інфікованих зайняла одне з провідних місць у Східній Європі разом з Російською Федерацією та Естонією. За 6 місяців 2014 р. в Україні зареєстровано 10 387 випадків </a:t>
            </a:r>
            <a:r>
              <a:rPr lang="uk-UA" sz="2000" b="1" dirty="0" smtClean="0">
                <a:latin typeface="Arial Narrow" pitchFamily="34" charset="0"/>
              </a:rPr>
              <a:t>ВІЛ-інфекції,що </a:t>
            </a:r>
            <a:r>
              <a:rPr lang="uk-UA" sz="2000" b="1" dirty="0">
                <a:latin typeface="Arial Narrow" pitchFamily="34" charset="0"/>
              </a:rPr>
              <a:t>на 3,1% більше, ніж за аналогічний </a:t>
            </a:r>
            <a:r>
              <a:rPr lang="uk-UA" sz="2000" b="1" dirty="0" err="1">
                <a:latin typeface="Arial Narrow" pitchFamily="34" charset="0"/>
              </a:rPr>
              <a:t>період</a:t>
            </a:r>
            <a:r>
              <a:rPr lang="uk-UA" sz="2000" b="1" dirty="0">
                <a:latin typeface="Arial Narrow" pitchFamily="34" charset="0"/>
              </a:rPr>
              <a:t> 2013 р. (10 069 осіб), рівень </a:t>
            </a:r>
            <a:r>
              <a:rPr lang="uk-UA" sz="2000" b="1" dirty="0" smtClean="0">
                <a:latin typeface="Arial Narrow" pitchFamily="34" charset="0"/>
              </a:rPr>
              <a:t>захворюваності </a:t>
            </a:r>
            <a:r>
              <a:rPr lang="uk-UA" sz="2000" b="1" dirty="0">
                <a:latin typeface="Arial Narrow" pitchFamily="34" charset="0"/>
              </a:rPr>
              <a:t>на ВІЛ-інфекцію зріс </a:t>
            </a:r>
            <a:r>
              <a:rPr lang="uk-UA" sz="2000" b="1" dirty="0" err="1">
                <a:latin typeface="Arial Narrow" pitchFamily="34" charset="0"/>
              </a:rPr>
              <a:t>до</a:t>
            </a:r>
            <a:r>
              <a:rPr lang="uk-UA" sz="2000" b="1" dirty="0">
                <a:latin typeface="Arial Narrow" pitchFamily="34" charset="0"/>
              </a:rPr>
              <a:t> 24,2 проти 21,9 на 100 тис</a:t>
            </a:r>
            <a:r>
              <a:rPr lang="uk-UA" sz="2000" b="1" dirty="0" smtClean="0">
                <a:latin typeface="Arial Narrow" pitchFamily="34" charset="0"/>
              </a:rPr>
              <a:t>.</a:t>
            </a:r>
            <a:endParaRPr lang="uk-UA" sz="2000" b="1" dirty="0">
              <a:latin typeface="Arial Narrow" pitchFamily="34" charset="0"/>
            </a:endParaRPr>
          </a:p>
          <a:p>
            <a:r>
              <a:rPr lang="uk-UA" sz="2000" b="1" dirty="0" smtClean="0">
                <a:latin typeface="Arial Narrow" pitchFamily="34" charset="0"/>
              </a:rPr>
              <a:t>Показники </a:t>
            </a:r>
            <a:r>
              <a:rPr lang="uk-UA" sz="2000" b="1" dirty="0">
                <a:latin typeface="Arial Narrow" pitchFamily="34" charset="0"/>
              </a:rPr>
              <a:t>захворюваності на ВІЛ-інфекцію в Одеській, Дніпропетровській, </a:t>
            </a:r>
            <a:r>
              <a:rPr lang="uk-UA" sz="2000" b="1" dirty="0" smtClean="0">
                <a:latin typeface="Arial Narrow" pitchFamily="34" charset="0"/>
              </a:rPr>
              <a:t>Миколаївській,Донецькій </a:t>
            </a:r>
            <a:r>
              <a:rPr lang="uk-UA" sz="2000" b="1" dirty="0">
                <a:latin typeface="Arial Narrow" pitchFamily="34" charset="0"/>
              </a:rPr>
              <a:t>областях перевищують середній аналогічний показник у цілому </a:t>
            </a:r>
            <a:r>
              <a:rPr lang="uk-UA" sz="2000" b="1" dirty="0" err="1" smtClean="0">
                <a:latin typeface="Arial Narrow" pitchFamily="34" charset="0"/>
              </a:rPr>
              <a:t>покраїні</a:t>
            </a:r>
            <a:r>
              <a:rPr lang="uk-UA" sz="2000" b="1" dirty="0">
                <a:latin typeface="Arial Narrow" pitchFamily="34" charset="0"/>
              </a:rPr>
              <a:t>. Від’ємні темпи приросту даного показника зафіксовано у </a:t>
            </a:r>
            <a:r>
              <a:rPr lang="uk-UA" sz="2000" b="1" dirty="0" smtClean="0">
                <a:latin typeface="Arial Narrow" pitchFamily="34" charset="0"/>
              </a:rPr>
              <a:t>Волинській,Житомирській</a:t>
            </a:r>
            <a:r>
              <a:rPr lang="uk-UA" sz="2000" b="1" dirty="0">
                <a:latin typeface="Arial Narrow" pitchFamily="34" charset="0"/>
              </a:rPr>
              <a:t>, Закарпатській, Запорізькій, Луганській, Львівській, </a:t>
            </a:r>
            <a:r>
              <a:rPr lang="uk-UA" sz="2000" b="1" dirty="0" smtClean="0">
                <a:latin typeface="Arial Narrow" pitchFamily="34" charset="0"/>
              </a:rPr>
              <a:t>Полтавській,Сумській</a:t>
            </a:r>
            <a:r>
              <a:rPr lang="uk-UA" sz="2000" b="1" dirty="0">
                <a:latin typeface="Arial Narrow" pitchFamily="34" charset="0"/>
              </a:rPr>
              <a:t>, Тернопільській, Харківській та Херсонській областях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68152"/>
          </a:xfrm>
        </p:spPr>
        <p:txBody>
          <a:bodyPr/>
          <a:lstStyle/>
          <a:p>
            <a:r>
              <a:rPr lang="uk-UA" dirty="0" smtClean="0"/>
              <a:t>              Актуальність теми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92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3" y="1463040"/>
            <a:ext cx="4485343" cy="5278328"/>
          </a:xfrm>
        </p:spPr>
        <p:txBody>
          <a:bodyPr>
            <a:noAutofit/>
          </a:bodyPr>
          <a:lstStyle/>
          <a:p>
            <a:r>
              <a:rPr lang="uk-UA" sz="2100" dirty="0" smtClean="0">
                <a:latin typeface="Arial Narrow" pitchFamily="34" charset="0"/>
              </a:rPr>
              <a:t>ВІЛ - інфекція  — це довготривале інфекційне захворювання, яке розвивається в результаті інфікування вірусом імунодефіциту людини і характеризується прогресуючим ураженням імунної системи людини, що проявляється вторинними інфекціями, пухлинами та іншими патологічними проявами. СНІД — остання стадія ВІЛ - інфекції, яка виявляється різними важкими захворюваннями, опортуністичними інфекціями, пухлинами, що розвиваються на фоні порушень імунної системи.</a:t>
            </a:r>
            <a:endParaRPr lang="uk-UA" sz="2100" dirty="0"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>
            <a:normAutofit/>
          </a:bodyPr>
          <a:lstStyle/>
          <a:p>
            <a:r>
              <a:rPr lang="uk-UA" dirty="0" smtClean="0"/>
              <a:t>Характеристика захворювання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10" y="1412776"/>
            <a:ext cx="43204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752528" cy="4626832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Arial Narrow" pitchFamily="34" charset="0"/>
              </a:rPr>
              <a:t>Вірус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імунодефіциту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людини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належить</a:t>
            </a:r>
            <a:r>
              <a:rPr lang="ru-RU" sz="2400" dirty="0">
                <a:latin typeface="Arial Narrow" pitchFamily="34" charset="0"/>
              </a:rPr>
              <a:t> до </a:t>
            </a:r>
            <a:r>
              <a:rPr lang="ru-RU" sz="2400" dirty="0" err="1">
                <a:latin typeface="Arial Narrow" pitchFamily="34" charset="0"/>
              </a:rPr>
              <a:t>підкласу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лентивірусів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класу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ретровірусів</a:t>
            </a:r>
            <a:r>
              <a:rPr lang="ru-RU" sz="2400" dirty="0">
                <a:latin typeface="Arial Narrow" pitchFamily="34" charset="0"/>
              </a:rPr>
              <a:t>. При </a:t>
            </a:r>
            <a:r>
              <a:rPr lang="ru-RU" sz="2400" dirty="0" err="1">
                <a:latin typeface="Arial Narrow" pitchFamily="34" charset="0"/>
              </a:rPr>
              <a:t>кімнатній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температурі</a:t>
            </a:r>
            <a:r>
              <a:rPr lang="ru-RU" sz="2400" dirty="0">
                <a:latin typeface="Arial Narrow" pitchFamily="34" charset="0"/>
              </a:rPr>
              <a:t> у </a:t>
            </a:r>
            <a:r>
              <a:rPr lang="ru-RU" sz="2400" dirty="0" err="1">
                <a:latin typeface="Arial Narrow" pitchFamily="34" charset="0"/>
              </a:rPr>
              <a:t>висушеному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стані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вірус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зберігається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в </a:t>
            </a:r>
            <a:r>
              <a:rPr lang="ru-RU" sz="2400" dirty="0" err="1">
                <a:latin typeface="Arial Narrow" pitchFamily="34" charset="0"/>
              </a:rPr>
              <a:t>зовнішньому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середовищі</a:t>
            </a:r>
            <a:r>
              <a:rPr lang="ru-RU" sz="2400" dirty="0">
                <a:latin typeface="Arial Narrow" pitchFamily="34" charset="0"/>
              </a:rPr>
              <a:t> 4-6 </a:t>
            </a:r>
            <a:r>
              <a:rPr lang="ru-RU" sz="2400" dirty="0" err="1">
                <a:latin typeface="Arial Narrow" pitchFamily="34" charset="0"/>
              </a:rPr>
              <a:t>дні</a:t>
            </a:r>
            <a:r>
              <a:rPr lang="ru-RU" sz="2400" dirty="0">
                <a:latin typeface="Arial Narrow" pitchFamily="34" charset="0"/>
              </a:rPr>
              <a:t>, у </a:t>
            </a:r>
            <a:r>
              <a:rPr lang="ru-RU" sz="2400" dirty="0" err="1">
                <a:latin typeface="Arial Narrow" pitchFamily="34" charset="0"/>
              </a:rPr>
              <a:t>вологому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середовищі</a:t>
            </a:r>
            <a:r>
              <a:rPr lang="ru-RU" sz="2400" dirty="0">
                <a:latin typeface="Arial Narrow" pitchFamily="34" charset="0"/>
              </a:rPr>
              <a:t> - 15 </a:t>
            </a:r>
            <a:r>
              <a:rPr lang="ru-RU" sz="2400" dirty="0" err="1">
                <a:latin typeface="Arial Narrow" pitchFamily="34" charset="0"/>
              </a:rPr>
              <a:t>діб</a:t>
            </a:r>
            <a:r>
              <a:rPr lang="ru-RU" sz="2400" dirty="0">
                <a:latin typeface="Arial Narrow" pitchFamily="34" charset="0"/>
              </a:rPr>
              <a:t>. </a:t>
            </a:r>
            <a:r>
              <a:rPr lang="ru-RU" sz="2400" dirty="0" err="1">
                <a:latin typeface="Arial Narrow" pitchFamily="34" charset="0"/>
              </a:rPr>
              <a:t>Під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дією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нагрівання</a:t>
            </a:r>
            <a:r>
              <a:rPr lang="ru-RU" sz="2400" dirty="0">
                <a:latin typeface="Arial Narrow" pitchFamily="34" charset="0"/>
              </a:rPr>
              <a:t> при 56 °С </a:t>
            </a:r>
            <a:r>
              <a:rPr lang="ru-RU" sz="2400" dirty="0" err="1">
                <a:latin typeface="Arial Narrow" pitchFamily="34" charset="0"/>
              </a:rPr>
              <a:t>протягом</a:t>
            </a:r>
            <a:r>
              <a:rPr lang="ru-RU" sz="2400" dirty="0">
                <a:latin typeface="Arial Narrow" pitchFamily="34" charset="0"/>
              </a:rPr>
              <a:t> 30 </a:t>
            </a:r>
            <a:r>
              <a:rPr lang="ru-RU" sz="2400" dirty="0" err="1">
                <a:latin typeface="Arial Narrow" pitchFamily="34" charset="0"/>
              </a:rPr>
              <a:t>хв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його</a:t>
            </a:r>
            <a:r>
              <a:rPr lang="ru-RU" sz="2400" dirty="0">
                <a:latin typeface="Arial Narrow" pitchFamily="34" charset="0"/>
              </a:rPr>
              <a:t> титр </a:t>
            </a:r>
            <a:r>
              <a:rPr lang="ru-RU" sz="2400" dirty="0" err="1">
                <a:latin typeface="Arial Narrow" pitchFamily="34" charset="0"/>
              </a:rPr>
              <a:t>зменшується</a:t>
            </a:r>
            <a:r>
              <a:rPr lang="ru-RU" sz="2400" dirty="0">
                <a:latin typeface="Arial Narrow" pitchFamily="34" charset="0"/>
              </a:rPr>
              <a:t> в 100 </a:t>
            </a:r>
            <a:r>
              <a:rPr lang="ru-RU" sz="2400" dirty="0" err="1">
                <a:latin typeface="Arial Narrow" pitchFamily="34" charset="0"/>
              </a:rPr>
              <a:t>разів</a:t>
            </a:r>
            <a:r>
              <a:rPr lang="ru-RU" sz="2400" dirty="0">
                <a:latin typeface="Arial Narrow" pitchFamily="34" charset="0"/>
              </a:rPr>
              <a:t>, а при 80-100 °С </a:t>
            </a:r>
            <a:r>
              <a:rPr lang="ru-RU" sz="2400" dirty="0" err="1">
                <a:latin typeface="Arial Narrow" pitchFamily="34" charset="0"/>
              </a:rPr>
              <a:t>вірус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цілком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інактивується</a:t>
            </a:r>
            <a:r>
              <a:rPr lang="ru-RU" sz="2400" dirty="0">
                <a:latin typeface="Arial Narrow" pitchFamily="34" charset="0"/>
              </a:rPr>
              <a:t>. </a:t>
            </a:r>
            <a:r>
              <a:rPr lang="ru-RU" sz="2400" dirty="0" err="1">
                <a:latin typeface="Arial Narrow" pitchFamily="34" charset="0"/>
              </a:rPr>
              <a:t>Проте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він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відносно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стійкий</a:t>
            </a:r>
            <a:r>
              <a:rPr lang="ru-RU" sz="2400" dirty="0">
                <a:latin typeface="Arial Narrow" pitchFamily="34" charset="0"/>
              </a:rPr>
              <a:t> до </a:t>
            </a:r>
            <a:r>
              <a:rPr lang="ru-RU" sz="2400" dirty="0" err="1">
                <a:latin typeface="Arial Narrow" pitchFamily="34" charset="0"/>
              </a:rPr>
              <a:t>ультрафіолетового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опромінення</a:t>
            </a:r>
            <a:r>
              <a:rPr lang="ru-RU" sz="2400" dirty="0">
                <a:latin typeface="Arial Narrow" pitchFamily="34" charset="0"/>
              </a:rPr>
              <a:t> й </a:t>
            </a:r>
            <a:r>
              <a:rPr lang="ru-RU" sz="2400" dirty="0" err="1">
                <a:latin typeface="Arial Narrow" pitchFamily="34" charset="0"/>
              </a:rPr>
              <a:t>іонізуючої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радіації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заморожування</a:t>
            </a:r>
            <a:r>
              <a:rPr lang="ru-RU" sz="2400" dirty="0">
                <a:latin typeface="Arial Narrow" pitchFamily="34" charset="0"/>
              </a:rPr>
              <a:t>.</a:t>
            </a:r>
            <a:endParaRPr lang="uk-UA" sz="2400" dirty="0"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r>
              <a:rPr lang="uk-UA" dirty="0" smtClean="0"/>
              <a:t>Етіологія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27" y="1463675"/>
            <a:ext cx="3764172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791574" cy="4724400"/>
          </a:xfrm>
        </p:spPr>
        <p:txBody>
          <a:bodyPr>
            <a:noAutofit/>
          </a:bodyPr>
          <a:lstStyle/>
          <a:p>
            <a:r>
              <a:rPr lang="uk-UA" sz="3600" dirty="0"/>
              <a:t>Тільки хвора людина є джерелом інфекції. Вірус концентрується в лімфоцитах, макрофагах, моноцитах, спермі, вагінальному секреті. Його можна виділити з у</a:t>
            </a:r>
            <a:r>
              <a:rPr lang="de-DE" sz="3600" dirty="0"/>
              <a:t>ci</a:t>
            </a:r>
            <a:r>
              <a:rPr lang="uk-UA" sz="3600" dirty="0"/>
              <a:t>х біологічних середовищ людини: крові, сперми, </a:t>
            </a:r>
            <a:r>
              <a:rPr lang="uk-UA" sz="3600" dirty="0" smtClean="0"/>
              <a:t>вагінального </a:t>
            </a:r>
            <a:r>
              <a:rPr lang="uk-UA" sz="3600" dirty="0"/>
              <a:t>секрету, слини, сечі, калу, сліз. Антигени ВІЛ виявляються в навколоплідних водах</a:t>
            </a:r>
            <a:r>
              <a:rPr lang="uk-UA" sz="3600" dirty="0" smtClean="0"/>
              <a:t>. </a:t>
            </a:r>
            <a:endParaRPr lang="uk-UA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Епідеміологія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19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52426" y="1196752"/>
            <a:ext cx="8791574" cy="4990688"/>
          </a:xfrm>
        </p:spPr>
        <p:txBody>
          <a:bodyPr>
            <a:normAutofit/>
          </a:bodyPr>
          <a:lstStyle/>
          <a:p>
            <a:r>
              <a:rPr lang="ru-RU" sz="3200" dirty="0" err="1"/>
              <a:t>Встановлено</a:t>
            </a:r>
            <a:r>
              <a:rPr lang="ru-RU" sz="3200" dirty="0"/>
              <a:t> три </a:t>
            </a:r>
            <a:r>
              <a:rPr lang="ru-RU" sz="3200" dirty="0" err="1"/>
              <a:t>основні</a:t>
            </a:r>
            <a:r>
              <a:rPr lang="ru-RU" sz="3200" dirty="0"/>
              <a:t> шляхи </a:t>
            </a:r>
            <a:r>
              <a:rPr lang="ru-RU" sz="3200" dirty="0" err="1" smtClean="0"/>
              <a:t>інфікування</a:t>
            </a:r>
            <a:r>
              <a:rPr lang="ru-RU" sz="3200" dirty="0" smtClean="0"/>
              <a:t> </a:t>
            </a:r>
            <a:r>
              <a:rPr lang="ru-RU" sz="3200" dirty="0"/>
              <a:t>ВІЛ, а </a:t>
            </a:r>
            <a:r>
              <a:rPr lang="ru-RU" sz="3200" dirty="0" err="1"/>
              <a:t>саме</a:t>
            </a:r>
            <a:r>
              <a:rPr lang="ru-RU" sz="3200" dirty="0" smtClean="0"/>
              <a:t>:</a:t>
            </a:r>
          </a:p>
          <a:p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908720"/>
          </a:xfrm>
        </p:spPr>
        <p:txBody>
          <a:bodyPr>
            <a:normAutofit/>
          </a:bodyPr>
          <a:lstStyle/>
          <a:p>
            <a:r>
              <a:rPr lang="uk-UA" dirty="0" smtClean="0"/>
              <a:t>Шляхи передачі збудника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6" y="2348880"/>
            <a:ext cx="7380312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13"/>
          </p:nvPr>
        </p:nvSpPr>
        <p:spPr>
          <a:xfrm>
            <a:off x="352426" y="260648"/>
            <a:ext cx="4363590" cy="6264696"/>
          </a:xfrm>
        </p:spPr>
        <p:txBody>
          <a:bodyPr>
            <a:noAutofit/>
          </a:bodyPr>
          <a:lstStyle/>
          <a:p>
            <a:r>
              <a:rPr lang="uk-UA" sz="2400" dirty="0" err="1">
                <a:latin typeface="Arial Narrow" pitchFamily="34" charset="0"/>
              </a:rPr>
              <a:t>Парентерально</a:t>
            </a:r>
            <a:r>
              <a:rPr lang="uk-UA" sz="2400" dirty="0">
                <a:latin typeface="Arial Narrow" pitchFamily="34" charset="0"/>
              </a:rPr>
              <a:t> (</a:t>
            </a:r>
            <a:r>
              <a:rPr lang="uk-UA" sz="2400" dirty="0" err="1">
                <a:latin typeface="Arial Narrow" pitchFamily="34" charset="0"/>
              </a:rPr>
              <a:t>ін'єкційно</a:t>
            </a:r>
            <a:r>
              <a:rPr lang="uk-UA" sz="2400" dirty="0">
                <a:latin typeface="Arial Narrow" pitchFamily="34" charset="0"/>
              </a:rPr>
              <a:t>, через кров та інші біологічні рідини) - після переливання інфікованої цільної крові або її компонентів; нестатеве зараження через пошкоджені шкіру і слизисті оболонки людей, що контактують з кров'ю або деякими секретами (слизом з піхви, грудним молоком, спермою, виділенням з ран, спинномозковою рідиною і ін.) хворих на ВІЛ - інфекцію; при використанні забруднених шприців, інструментарію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9841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692696"/>
            <a:ext cx="4291582" cy="5760640"/>
          </a:xfrm>
        </p:spPr>
        <p:txBody>
          <a:bodyPr>
            <a:normAutofit/>
          </a:bodyPr>
          <a:lstStyle/>
          <a:p>
            <a:r>
              <a:rPr lang="uk-UA" sz="2400" dirty="0" err="1">
                <a:latin typeface="Arial Narrow" pitchFamily="34" charset="0"/>
              </a:rPr>
              <a:t>Перинатальним</a:t>
            </a:r>
            <a:r>
              <a:rPr lang="uk-UA" sz="2400" dirty="0">
                <a:latin typeface="Arial Narrow" pitchFamily="34" charset="0"/>
              </a:rPr>
              <a:t> шляхом від матері до дитини - вертикальний шлях (</a:t>
            </a:r>
            <a:r>
              <a:rPr lang="uk-UA" sz="2400" dirty="0" err="1">
                <a:latin typeface="Arial Narrow" pitchFamily="34" charset="0"/>
              </a:rPr>
              <a:t>внутрішньоутробно</a:t>
            </a:r>
            <a:r>
              <a:rPr lang="uk-UA" sz="2400" dirty="0">
                <a:latin typeface="Arial Narrow" pitchFamily="34" charset="0"/>
              </a:rPr>
              <a:t> через плаценту від ВІЛ - інфікованої матері; під час пологів - при контакті плоду з інфікованою кров'ю або секретами матері, або при заковтуванні плодом материнської крові або інших рідин) та горизонтальний (інфікування дитини при вигодовуванні грудьми або грудним молоком ВІЛ - інфікованої матері).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239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257</TotalTime>
  <Words>1802</Words>
  <Application>Microsoft Office PowerPoint</Application>
  <PresentationFormat>Экран (4:3)</PresentationFormat>
  <Paragraphs>87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Mylar</vt:lpstr>
      <vt:lpstr>Презентація на тему: ВІЛ-інфекція</vt:lpstr>
      <vt:lpstr>План</vt:lpstr>
      <vt:lpstr>              Актуальність теми</vt:lpstr>
      <vt:lpstr>Характеристика захворювання</vt:lpstr>
      <vt:lpstr>Етіологія</vt:lpstr>
      <vt:lpstr>Епідеміологія</vt:lpstr>
      <vt:lpstr>Шляхи передачі збудника</vt:lpstr>
      <vt:lpstr>Презентация PowerPoint</vt:lpstr>
      <vt:lpstr>Презентация PowerPoint</vt:lpstr>
      <vt:lpstr>Клінічна картина</vt:lpstr>
      <vt:lpstr>Презентация PowerPoint</vt:lpstr>
      <vt:lpstr>Виділяються п’ять стадії ВІЛ-інфекції: - Стадія гострого захворювання - Безсимптомне носіння. - Хвороба по типу генералізованої лімфаденопатії. - СНІД-асоційований комплекс. - Власне СНІД, що має летальний наслідок.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обстедення</vt:lpstr>
      <vt:lpstr>Презентация PowerPoint</vt:lpstr>
      <vt:lpstr>Презентация PowerPoint</vt:lpstr>
      <vt:lpstr>Презентация PowerPoint</vt:lpstr>
      <vt:lpstr>Вірус папіломи людини </vt:lpstr>
      <vt:lpstr>Кандидоз</vt:lpstr>
      <vt:lpstr>Пневмоцистна пневмонія </vt:lpstr>
      <vt:lpstr>Простий герпес </vt:lpstr>
      <vt:lpstr>Лікування ВІЛ-інфекції</vt:lpstr>
      <vt:lpstr>Презентация PowerPoint</vt:lpstr>
      <vt:lpstr>Профілактика ВІЛ-інфекції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ВІЛ-інфекція</dc:title>
  <dc:creator>Вадим</dc:creator>
  <cp:lastModifiedBy>Вадим</cp:lastModifiedBy>
  <cp:revision>22</cp:revision>
  <dcterms:created xsi:type="dcterms:W3CDTF">2015-06-07T15:16:48Z</dcterms:created>
  <dcterms:modified xsi:type="dcterms:W3CDTF">2015-06-08T17:35:52Z</dcterms:modified>
</cp:coreProperties>
</file>